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9" r:id="rId1"/>
  </p:sldMasterIdLst>
  <p:notesMasterIdLst>
    <p:notesMasterId r:id="rId37"/>
  </p:notesMasterIdLst>
  <p:handoutMasterIdLst>
    <p:handoutMasterId r:id="rId38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89" r:id="rId22"/>
    <p:sldId id="290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000000"/>
    <a:srgbClr val="20396D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65" autoAdjust="0"/>
    <p:restoredTop sz="96374" autoAdjust="0"/>
  </p:normalViewPr>
  <p:slideViewPr>
    <p:cSldViewPr>
      <p:cViewPr varScale="1">
        <p:scale>
          <a:sx n="110" d="100"/>
          <a:sy n="110" d="100"/>
        </p:scale>
        <p:origin x="1398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938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4633A84-D730-4DB1-B585-7559B92CE5D8}" type="datetimeFigureOut">
              <a:rPr lang="en-US"/>
              <a:pPr>
                <a:defRPr/>
              </a:pPr>
              <a:t>5/10/2023</a:t>
            </a:fld>
            <a:endParaRPr lang="en-US"/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967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C669EC8-97E7-4C24-A864-1853E75085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98575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56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720" y="4415790"/>
            <a:ext cx="514096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32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56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82C5A2EE-74B4-4329-B2EC-6DFE0575ED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45560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numb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D9298C-2E9E-4E3F-82C8-60A2EED583D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5800" y="609600"/>
            <a:ext cx="7772400" cy="457200"/>
          </a:xfrm>
        </p:spPr>
        <p:txBody>
          <a:bodyPr/>
          <a:lstStyle>
            <a:lvl1pPr>
              <a:defRPr sz="2400" b="1" i="1">
                <a:solidFill>
                  <a:srgbClr val="000099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en-US" dirty="0"/>
              <a:t>Book title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C75D4F1-CB37-4CE0-983C-8406904B2B8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905000" y="1676400"/>
            <a:ext cx="5334000" cy="609600"/>
          </a:xfrm>
        </p:spPr>
        <p:txBody>
          <a:bodyPr/>
          <a:lstStyle>
            <a:lvl1pPr marL="0" indent="0" algn="ctr">
              <a:buNone/>
              <a:defRPr sz="3600" b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Chapter X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85D01CB5-9945-4C9B-9918-8CA19A7268A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905000" y="2590800"/>
            <a:ext cx="5334000" cy="914400"/>
          </a:xfrm>
        </p:spPr>
        <p:txBody>
          <a:bodyPr/>
          <a:lstStyle>
            <a:lvl1pPr marL="0" indent="0" algn="ctr">
              <a:buNone/>
              <a:defRPr sz="4800" b="1"/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A27A70-7FFF-4919-9745-58612D63792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© 2023, Mike Murach &amp; Associates, Inc.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791E8C-669A-4FAF-AC57-930E4708DFF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3901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so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1295400" y="1143000"/>
            <a:ext cx="6934200" cy="3200400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9FE91D7-54F9-CE5B-2AF2-A8F87F29E56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09015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sole_layout_2_line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28042D0E-2D92-B61C-07C7-F98F35208D2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740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1295400" y="1524000"/>
            <a:ext cx="6934200" cy="3200400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2DC32C3D-5C99-8467-FB69-0545F95E5DA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98121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914400" y="1066800"/>
            <a:ext cx="7315200" cy="2514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38200" y="3733800"/>
            <a:ext cx="7391400" cy="2209799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DA92572-6C0F-2359-8B91-448DEEC456E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2028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A428B99-D0BB-4B7F-A30C-E347F02920DF}"/>
              </a:ext>
            </a:extLst>
          </p:cNvPr>
          <p:cNvSpPr>
            <a:spLocks noGrp="1"/>
          </p:cNvSpPr>
          <p:nvPr>
            <p:ph type="tbl" sz="quarter" idx="16" hasCustomPrompt="1"/>
          </p:nvPr>
        </p:nvSpPr>
        <p:spPr>
          <a:xfrm>
            <a:off x="914400" y="1143000"/>
            <a:ext cx="7315200" cy="2438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38200" y="3733800"/>
            <a:ext cx="7391400" cy="2209799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1C4B8B-4248-7B05-52E9-1493FB7EBB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93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Text_Tab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A428B99-D0BB-4B7F-A30C-E347F02920DF}"/>
              </a:ext>
            </a:extLst>
          </p:cNvPr>
          <p:cNvSpPr>
            <a:spLocks noGrp="1"/>
          </p:cNvSpPr>
          <p:nvPr>
            <p:ph type="tbl" sz="quarter" idx="16" hasCustomPrompt="1"/>
          </p:nvPr>
        </p:nvSpPr>
        <p:spPr>
          <a:xfrm>
            <a:off x="914400" y="1143000"/>
            <a:ext cx="7315200" cy="2133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38200" y="3434977"/>
            <a:ext cx="7391400" cy="396241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able Placeholder 7">
            <a:extLst>
              <a:ext uri="{FF2B5EF4-FFF2-40B4-BE49-F238E27FC236}">
                <a16:creationId xmlns:a16="http://schemas.microsoft.com/office/drawing/2014/main" id="{AFEF7FE6-D02E-FC18-3A1F-FB2B9BE04DFB}"/>
              </a:ext>
            </a:extLst>
          </p:cNvPr>
          <p:cNvSpPr>
            <a:spLocks noGrp="1"/>
          </p:cNvSpPr>
          <p:nvPr>
            <p:ph type="tbl" sz="quarter" idx="17" hasCustomPrompt="1"/>
          </p:nvPr>
        </p:nvSpPr>
        <p:spPr>
          <a:xfrm>
            <a:off x="914400" y="3973009"/>
            <a:ext cx="7315200" cy="2046791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2CB5F9A1-57CC-7079-49E6-F38139C60FD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2778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Imag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914400" y="1066800"/>
            <a:ext cx="7315200" cy="2514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838200" y="3730079"/>
            <a:ext cx="7391400" cy="457200"/>
          </a:xfrm>
        </p:spPr>
        <p:txBody>
          <a:bodyPr/>
          <a:lstStyle>
            <a:lvl1pPr marL="0" indent="0">
              <a:buNone/>
              <a:defRPr sz="2400" b="1">
                <a:solidFill>
                  <a:srgbClr val="000099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heading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5" hasCustomPrompt="1"/>
          </p:nvPr>
        </p:nvSpPr>
        <p:spPr>
          <a:xfrm>
            <a:off x="914400" y="4267200"/>
            <a:ext cx="7315200" cy="1676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E33A493-C9CB-60F1-C48D-911ADE24209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81478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Imag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12800" y="1062758"/>
            <a:ext cx="7391400" cy="2213842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812800" y="3319598"/>
            <a:ext cx="7315200" cy="2438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BE714E1-3205-D410-3DAF-7853C33707C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40972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Image_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12800" y="1062758"/>
            <a:ext cx="7391400" cy="1756642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812800" y="2895600"/>
            <a:ext cx="7315200" cy="163340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812800" y="4605202"/>
            <a:ext cx="7391400" cy="1414598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077EDEF-2119-0C0C-90EC-29310C83093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2246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391400" cy="4876800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1EAB4BC0-D5C7-49B0-54AC-F67C80E1EA8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173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layout_2-line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740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463040"/>
            <a:ext cx="7391400" cy="4495800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2A4128AF-FA95-FB1B-F7EC-9F06B1029BE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5706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914400" y="1143000"/>
            <a:ext cx="7315200" cy="4800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B3EA07F-21E3-C43E-2483-EF255ABC739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5222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layout_2_line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80A36CC2-90BA-4768-70BF-5E8F2F5CE4A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740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914400" y="1524000"/>
            <a:ext cx="7315200" cy="4419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4541F783-317C-D9AD-83C7-5AE65ED51C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2636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67ED070-8611-4D83-A3C6-478B69003052}"/>
              </a:ext>
            </a:extLst>
          </p:cNvPr>
          <p:cNvSpPr>
            <a:spLocks noGrp="1"/>
          </p:cNvSpPr>
          <p:nvPr>
            <p:ph type="tbl" sz="quarter" idx="13" hasCustomPrompt="1"/>
          </p:nvPr>
        </p:nvSpPr>
        <p:spPr>
          <a:xfrm>
            <a:off x="914400" y="1143000"/>
            <a:ext cx="7315200" cy="4495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6200" y="6233011"/>
            <a:ext cx="2743200" cy="457200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28FC2C4-3F43-BC0E-9A91-95841BAF30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467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layout_2_line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F13DA2AB-954E-C0E2-3E5B-8B482B0051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740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67ED070-8611-4D83-A3C6-478B69003052}"/>
              </a:ext>
            </a:extLst>
          </p:cNvPr>
          <p:cNvSpPr>
            <a:spLocks noGrp="1"/>
          </p:cNvSpPr>
          <p:nvPr>
            <p:ph type="tbl" sz="quarter" idx="13" hasCustomPrompt="1"/>
          </p:nvPr>
        </p:nvSpPr>
        <p:spPr>
          <a:xfrm>
            <a:off x="914400" y="1524000"/>
            <a:ext cx="7315200" cy="4114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6200" y="6233011"/>
            <a:ext cx="2743200" cy="457200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E757E026-CA30-31D4-7CB8-4AA11C85AF8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9105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Conso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391400" cy="2743200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1295400" y="3892100"/>
            <a:ext cx="6934200" cy="2049956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9745E84-27EF-B727-9BFE-6449CFCB85F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3112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Console_Text_Conso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391400" cy="990600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4"/>
          <p:cNvSpPr>
            <a:spLocks noGrp="1"/>
          </p:cNvSpPr>
          <p:nvPr>
            <p:ph type="body" sz="quarter" idx="16"/>
          </p:nvPr>
        </p:nvSpPr>
        <p:spPr>
          <a:xfrm>
            <a:off x="1295400" y="2150899"/>
            <a:ext cx="6934200" cy="815635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17"/>
          </p:nvPr>
        </p:nvSpPr>
        <p:spPr>
          <a:xfrm>
            <a:off x="838200" y="3347534"/>
            <a:ext cx="7391400" cy="1496734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1295400" y="4982112"/>
            <a:ext cx="6934200" cy="885288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3F25CEF-B290-B84E-D2A4-6A86E123EED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4291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Rectangle 1"/>
          <p:cNvSpPr/>
          <p:nvPr/>
        </p:nvSpPr>
        <p:spPr bwMode="auto">
          <a:xfrm>
            <a:off x="0" y="6172200"/>
            <a:ext cx="9144000" cy="685800"/>
          </a:xfrm>
          <a:prstGeom prst="rect">
            <a:avLst/>
          </a:prstGeom>
          <a:solidFill>
            <a:srgbClr val="20396D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3"/>
          </p:nvPr>
        </p:nvSpPr>
        <p:spPr bwMode="auto">
          <a:xfrm>
            <a:off x="76200" y="6248400"/>
            <a:ext cx="27432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500">
                <a:solidFill>
                  <a:schemeClr val="bg1"/>
                </a:solidFill>
                <a:latin typeface="Arial Narrow" pitchFamily="34" charset="0"/>
              </a:defRPr>
            </a:lvl1pPr>
          </a:lstStyle>
          <a:p>
            <a:pPr>
              <a:defRPr/>
            </a:pPr>
            <a:r>
              <a:rPr lang="en-US" dirty="0"/>
              <a:t>© 2023, Mike Murach &amp; Associates, Inc.</a:t>
            </a:r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4"/>
          </p:nvPr>
        </p:nvSpPr>
        <p:spPr bwMode="auto">
          <a:xfrm>
            <a:off x="6629400" y="6248400"/>
            <a:ext cx="19050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900">
                <a:latin typeface="Arial Narrow" pitchFamily="34" charset="0"/>
              </a:defRPr>
            </a:lvl1pPr>
          </a:lstStyle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830" y="6397412"/>
            <a:ext cx="1228170" cy="23198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78" r:id="rId2"/>
    <p:sldLayoutId id="2147483689" r:id="rId3"/>
    <p:sldLayoutId id="2147483679" r:id="rId4"/>
    <p:sldLayoutId id="2147483690" r:id="rId5"/>
    <p:sldLayoutId id="2147483686" r:id="rId6"/>
    <p:sldLayoutId id="2147483691" r:id="rId7"/>
    <p:sldLayoutId id="2147483680" r:id="rId8"/>
    <p:sldLayoutId id="2147483683" r:id="rId9"/>
    <p:sldLayoutId id="2147483681" r:id="rId10"/>
    <p:sldLayoutId id="2147483692" r:id="rId11"/>
    <p:sldLayoutId id="2147483674" r:id="rId12"/>
    <p:sldLayoutId id="2147483687" r:id="rId13"/>
    <p:sldLayoutId id="2147483693" r:id="rId14"/>
    <p:sldLayoutId id="2147483676" r:id="rId15"/>
    <p:sldLayoutId id="2147483675" r:id="rId16"/>
    <p:sldLayoutId id="2147483684" r:id="rId17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5DAFE5-8375-D164-FDE0-BF8171B53B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err="1">
                <a:latin typeface="Arial Narrow" panose="020B0606020202030204" pitchFamily="34" charset="0"/>
              </a:rPr>
              <a:t>Murach’s</a:t>
            </a:r>
            <a:r>
              <a:rPr lang="en-US" i="1" dirty="0">
                <a:latin typeface="Arial Narrow" panose="020B0606020202030204" pitchFamily="34" charset="0"/>
              </a:rPr>
              <a:t> C# (8</a:t>
            </a:r>
            <a:r>
              <a:rPr lang="en-US" i="1" baseline="30000" dirty="0">
                <a:latin typeface="Arial Narrow" panose="020B0606020202030204" pitchFamily="34" charset="0"/>
              </a:rPr>
              <a:t>th</a:t>
            </a:r>
            <a:r>
              <a:rPr lang="en-US" i="1" dirty="0">
                <a:latin typeface="Arial Narrow" panose="020B0606020202030204" pitchFamily="34" charset="0"/>
              </a:rPr>
              <a:t> Edition)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90D95E-CA26-40EE-A4C2-C6996AE6746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Chapter 17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7E7F6B-A2C0-7F4D-05A2-99783B3350D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How to work</a:t>
            </a:r>
            <a:br>
              <a:rPr lang="en-US" dirty="0"/>
            </a:br>
            <a:r>
              <a:rPr lang="en-US" dirty="0"/>
              <a:t>with file I/O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536FCE-A3D0-628E-E5D0-512C9371650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© 2023, Mike Murach &amp; Associates, Inc.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6147AD-1470-5E7E-09D0-BB3BAEB36DE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79222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CE1133-8E94-30A2-56A4-22C40920D3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9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Files and streams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3C2511-7C70-EA2A-CA70-B1513268ECD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Two types of files and streams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Text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Binary</a:t>
            </a:r>
          </a:p>
          <a:p>
            <a:pPr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System.IO classes used to work </a:t>
            </a:r>
            <a:br>
              <a:rPr lang="en-US" b="1" spc="-1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spc="-1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with files and streams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FileStream</a:t>
            </a:r>
            <a:endParaRPr lang="en-US" sz="18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StreamReader</a:t>
            </a:r>
            <a:endParaRPr lang="en-US" sz="18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StreamWriter</a:t>
            </a:r>
            <a:endParaRPr lang="en-US" sz="18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BinaryReader</a:t>
            </a:r>
            <a:endParaRPr lang="en-US" sz="18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BinaryWriter</a:t>
            </a:r>
            <a:endParaRPr lang="en-US" sz="18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68240D-8045-66C5-5F6C-10EE8B0D79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03B898-A66F-3285-5627-8CA2CCB744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0DBBEF-23E5-777A-F6C9-EB2590633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05861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60AB92-91BF-99E7-4C7F-E68C5062B9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Members in the FileMode enumeration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84FCCB-7226-0C34-C07D-31FBA91F22A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Append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Create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CreateNew</a:t>
            </a:r>
            <a:endParaRPr lang="en-US" sz="18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Open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OpenOrCreate</a:t>
            </a:r>
            <a:endParaRPr lang="en-US" sz="18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Truncate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AA9744C-75CC-8B17-0EA3-DCE2A734B8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AB256E-95B8-3F97-DC88-F157335DC7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41C391-8A80-4CFA-AD32-B2520738A4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87503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862757-B6F2-73B0-7912-5563E41529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Members in the FileAccess enumeration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6B9D46-EAC9-754B-DAE4-6FEFB35EBE0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Read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ReadWrite</a:t>
            </a:r>
            <a:endParaRPr lang="en-US" sz="18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Write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A498A9-AE4D-6B02-06B0-D1FDA31511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48D33A-0EC5-9F3F-6D3B-864192C66D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65F023-B584-DF26-094A-FD0CE438C9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06224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5D9CA9-04C3-A53B-6A7D-EF82AE631A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Members in the FileShare enumeration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6F814C-5042-194D-0AAA-77DBAD89D24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None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Read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ReadWrite</a:t>
            </a:r>
            <a:endParaRPr lang="en-US" sz="18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Write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6E2092-C35A-F489-891D-CB369064B5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4323BC-F542-2F3B-B5BB-A47099272B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0F5738-1D93-2ECD-60CC-C265961887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67084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8B9F35-481F-C202-3AF2-DDC7020FC6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Common method of the FileStream class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277CFA-09CC-1539-322A-3DEC02C93F3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Close()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C868DD-BC93-EE28-2816-CC67A5BEDB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7742C5-EBCE-BEA1-A6A8-D8B369DB4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262342-7418-7B54-B677-CD5E57CB8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34534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FABF34-0EA7-2E51-CFD9-DE0A0CDE8C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creates a </a:t>
            </a:r>
            <a:r>
              <a:rPr lang="en-US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FileStream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object for writing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0E7852-F5EA-E61A-EE0C-47714B245CB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 path = @"C:\C#\Files\Products.txt";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FileStream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fs = new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FileStream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b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path,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FileMode.Create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FileAccess.Write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AA50FB-2377-2D3C-6600-85D31B5310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374A23-2DE6-7D99-DED2-5791DF1669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390F92-2140-E395-3CA2-F3D0111113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06146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D11C24-DDC9-9B2E-4296-FD561CBE7C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creates a new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FileStream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object </a:t>
            </a:r>
            <a:b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 reading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93377D-6D2A-DC9F-B4D5-2F2F6AC2D13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 path = @"C:\C#\Files\Products.txt";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FileStream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fs = new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FileStream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b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path,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FileMode.Open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FileAccess.Read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0EFE94-80ED-1FC0-410A-B190873227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B3E90E-81A8-8441-683E-D19D05664E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E5E027-84DD-8326-620A-37AAE6AC3E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86246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D058E1-BAF8-464B-1B6A-30D92C3D8A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Four exception classes for file I/O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6488ED-1A22-6A91-4D7B-072B1BA471F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IOException</a:t>
            </a:r>
            <a:endParaRPr lang="en-US" sz="18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DirectoryNotFoundException</a:t>
            </a:r>
            <a:endParaRPr lang="en-US" sz="18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FileNotFoundException</a:t>
            </a:r>
            <a:endParaRPr lang="en-US" sz="18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EndOfStreamException</a:t>
            </a:r>
            <a:endParaRPr lang="en-US" sz="18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AE3831-3E6B-E61C-EFFA-77CE96B75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CFBCF8-233B-FB4E-8453-665472C789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40BC66-92F4-EC9E-699E-D9047139FE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93594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8CF966-C6B6-05EE-5B12-C390D777AB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uses exception classes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0D1DD8-7E42-222F-269C-2169A037441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dirPath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@"C:\C#\Files\";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filePath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dirPath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"Products.txt";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FileStream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fs = null!;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try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fs = new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FileStream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filePath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FileMode.Open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code that uses the file stream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to read and write data from the file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catch 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FileNotFoundException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MessageBox.Show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filePath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" not found.",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"File Not Found");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catch 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DirectoryNotFoundException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MessageBox.Show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dirPath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" not found.",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"Directory Not Found");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E0C1061-7847-5550-E9DA-1DD4DFFA29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0A3C2A-CE68-DE28-3A17-1EB02A9C7A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59388C-6616-83A5-4394-544FD0020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00293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8BAE0F-3F7E-B362-65E6-D4B2D46967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uses exception classes (continued)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AF0C1E-1A8E-3F83-2822-D01C8F2A91E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catch 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IOException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ex)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MessageBox.Show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ex.Message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"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IOException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finally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fs?.Close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838C8B0-3C91-D37A-A015-0D567C9C27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03DE34-3434-E457-9B06-83009A14EE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9CB01C-4C83-03AF-CB30-436043A28E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82151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5D5CC3-297C-026F-2741-9776370921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Objectives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6552F6-A2A4-FA74-A8D9-5FD4D0ADA7F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Applied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Develop an app that requires the use of text or binary files.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Knowledge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Distinguish between a text file and a binary file.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Describe the use of </a:t>
            </a:r>
            <a:r>
              <a:rPr lang="en-US" sz="2000" spc="-1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FileStream</a:t>
            </a: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000" spc="-1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StreamReader</a:t>
            </a: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000" spc="-1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StreamWriter</a:t>
            </a: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000" spc="-1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BinaryReader</a:t>
            </a: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and </a:t>
            </a:r>
            <a:r>
              <a:rPr lang="en-US" sz="2000" spc="-1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BinaryWriter</a:t>
            </a: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objects.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Describe two common types of I/O exceptions.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Distinguish between a using statement and a using declaration.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063377-6860-7BA8-0044-8B4A7E6221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ACA583-CF35-1959-1947-0642488EE5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A9482B-D450-B577-14FA-303B5821F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147227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DA0FE8-BC86-C16C-F52A-A08B01CC01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Common methods of the </a:t>
            </a:r>
            <a:r>
              <a:rPr lang="en-US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StreamWriter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class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CD31A6-B1A1-51A4-00C6-1FC7A5D130F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Write(</a:t>
            </a:r>
            <a:r>
              <a:rPr lang="en-US" sz="1800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WriteLine(</a:t>
            </a:r>
            <a:r>
              <a:rPr lang="en-US" sz="1800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Close()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59AFE26-9BDD-22A2-25BC-6C3251EA21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9A221A-4591-46F5-CAFC-8E7F6AF979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3DE59D-3292-EE2B-6C23-8847458FE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633860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AFFC0F-F590-E016-DC90-9FBDB501F3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method that writes data from a collection </a:t>
            </a:r>
            <a:b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 Product objects to a text file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AC4735-84E1-3CF3-9D10-E4C0BC4DD0A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static void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SaveProducts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(List&lt;Product&gt; products)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StreamWriter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textOut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new(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new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FileStream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(path,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FileMode.Create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FileAccess.Write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foreach (Product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 products)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textOut.Write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product.Code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"|");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textOut.Write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product.Description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"|");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textOut.WriteLine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product.Price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textOut.Close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9C4DBD-AC94-CC92-7AF2-CEE0E7254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C81EBC-2D41-CD6B-50BA-DFA59F73E6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DF8D44-2BDB-27FC-C44A-7A97CA95F6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423710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86552F-30AF-3976-B2CA-3B0DA3A603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Common methods of the StreamReader class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5EC309-CA01-AFDF-805D-B5040BC33E5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Peek()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Read()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ReadLine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ReadToEnd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Close()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03FF88A-D8C9-A295-B907-418D74749C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9A51AB-76EB-7504-AF42-00D646149B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F44D67-D36B-D957-D23F-DA66B51C25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981184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4D7723-BD1B-6D91-C1B0-E666F33A3A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method that reads data from a text file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7E76E0-DAC1-CC05-B451-C6BC2D4631C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static List&lt;Product&gt;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GetProducts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StreamReader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textIn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new(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new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FileStream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(path,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FileMode.OpenOrCreate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FileAccess.Read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List&lt;Product&gt; products = new();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while 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textIn.Peek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!= -1)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   string row =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textIn.ReadLine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?? "";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string[] columns =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row.Split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('|');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if 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columns.Length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== 3)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{   Product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new()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Code = columns[0],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Description = columns[1],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Price =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Convert.ToDecimal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(columns[2])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};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products.Add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(product);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textIn.Close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return products;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4744AA7-F048-5B94-1FED-C95D030AEE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CEE9FA-96F0-ACAF-1873-BC687DC8D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047F4A-D7F2-7954-1FE6-33D11C697C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722989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135451-66A1-1A84-C805-48135D0852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method that uses the using statement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9F4274-D1B5-85BA-E056-44E806C8508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static void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SaveProducts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(List&lt;Product&gt; products)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using 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StreamWriter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textOut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new(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new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FileStream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(path,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FileMode.Create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FileAccess.Write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)))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foreach (Product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 products)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textOut.Write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product.Code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"|");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textOut.Write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product.Description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"|");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textOut.WriteLine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product.Price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863070D-1A7C-63BB-B990-AC2DDE6A80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608423-5375-DD34-BC99-D16F89CC1D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E8992-3909-8984-3504-B447634EA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485584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DD6C49-D1C4-5E0D-B28F-7CD096E68A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same method with a using declaration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333999-981E-DAE6-D022-DCF3A7A8EB8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static void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SaveProducts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(List&lt;Product&gt; products)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using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StreamWriter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textOut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new(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new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FileStream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(path,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FileMode.Create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FileAccess.Write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foreach (Product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 products)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textOut.Write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product.Code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"|");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textOut.Write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product.Description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"|");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textOut.WriteLine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product.Price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EDA002-DD24-67EB-1DBE-5152B287B9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63D5B6-FC6D-CBCA-EE40-1E5657ED1F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72A77B-358C-ED66-50E2-5840521BF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54263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27AB21-90DF-F17A-F6BA-B7CCAC0F26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class that works with a text file (part 1)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E1F3CD-3F91-0DE2-AB7D-E34F66C0746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namespace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ProductMaintenance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class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ProductDB</a:t>
            </a:r>
            <a:endParaRPr lang="en-US" sz="16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private const string Dir = @"C:\C#\Files\";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private const string Path = Dir + "Products.txt";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private const string Sep = "|";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static List&lt;Product&gt;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GetProducts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if (!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Directory.Exists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(Dir))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Directory.CreateDirectory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(Dir);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using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StreamReader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textIn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new(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new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FileStream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(Path,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FileMode.OpenOrCreate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FileAccess.Read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List&lt;Product&gt; products = new();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C18E2A-4503-B051-0CEE-310B6AE738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588456-942F-6179-2175-744D1F1943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379F4B-E61E-AC68-29FD-24064E198F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545956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2410FB-55C9-BDB5-59AD-A0BF983BC3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class that works with a text file (part 2)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B2794D-32CF-61A4-59A3-2A52BA5859B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while 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textIn.Peek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!= -1)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string row =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textIn.ReadLine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?? "";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string[] columns =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row.Split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(Sep);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if 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columns.Length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== 3)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{           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Product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new()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Code = columns[0],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Description = columns[1],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Price =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Convert.ToDecimal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(columns[2])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};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products.Add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(product);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return products;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501F3F-CAAA-FCBA-DC27-3DFC607782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410FD0-4C36-7C5E-E2DF-B3566D49B6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B239BC-48A8-EA54-919F-DB44C9BA06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917573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1C81C9-317B-2F0C-54C1-83B4190AF8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class that works with a text file (part 3)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EC108B-6653-25C3-C0EC-5D255A69A37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  <a:tab pos="2171700" algn="l"/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static void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SaveProducts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  <a:tab pos="2171700" algn="l"/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List&lt;Product&gt; products)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  <a:tab pos="2171700" algn="l"/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  <a:tab pos="2171700" algn="l"/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using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StreamWriter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textOut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new(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  <a:tab pos="2171700" algn="l"/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new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FileStream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(Path,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FileMode.Create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  <a:tab pos="2171700" algn="l"/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FileAccess.Write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  <a:tab pos="2171700" algn="l"/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  <a:tab pos="2171700" algn="l"/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foreach (Product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 products)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  <a:tab pos="2171700" algn="l"/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  <a:tab pos="2171700" algn="l"/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textOut.Write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product.Code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Sep);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  <a:tab pos="2171700" algn="l"/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textOut.Write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product.Description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Sep);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  <a:tab pos="2171700" algn="l"/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textOut.WriteLine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product.Price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  <a:tab pos="2171700" algn="l"/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FF3C0BD-73B3-0012-26C8-89AB8404B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1FFC6F-110A-6AA7-9592-D9257A98E6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64E789-E41F-CF7F-DB39-F9DFCF77E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687691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A140F6-C823-5682-A158-9437C851CA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Common methods of the </a:t>
            </a:r>
            <a:r>
              <a:rPr lang="en-US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BinaryWriter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class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783D0E-38FA-C56E-BA28-2A3CA7CD729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Write(</a:t>
            </a:r>
            <a:r>
              <a:rPr lang="en-US" sz="1800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Close()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AEBB79-E883-7C75-02DE-C8FE31D4C4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C503CE-14FF-EF4F-1F2F-B4259808EA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CFCE7B-AB20-9EB0-F97D-40643F9399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90442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6EDB11-3664-324C-316B-0FC0203CC5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System.IO classes used to work with files 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directories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D1831B-F3BB-4FFC-08D7-F5F0EB0C9F7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Directory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File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Path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0AA44F6-C3DE-8CCD-888D-0647E81F3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E12BDD-D378-8BED-F7B2-C3C5E40054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6079B9-C41F-86F4-5EE1-93A8BD6FC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353611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534B54-1016-6545-B7C3-E282BF5DEF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method that writes data from a collection </a:t>
            </a:r>
            <a:b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 Product objects to a binary file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1C7708-88AD-76B4-3B65-BA3067F9203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static void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SaveProducts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(List&lt;Product&gt; products)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BinaryWriter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binaryOut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new(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new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FileStream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(path,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FileMode.Create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FileAccess.Write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foreach (Product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 products)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binaryOut.Write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product.Code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binaryOut.Write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product.Description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binaryOut.Write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product.Price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binaryOut.Close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7D863B8-C9B5-335F-EF78-BB38E2712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837C7D-9B46-9877-64EB-7BA92A0845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6BE9A5-4100-DBB7-1A77-8827E6939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928270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6D7B01-580E-DC96-0123-A6FBC08DFA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Common methods of the </a:t>
            </a:r>
            <a:r>
              <a:rPr lang="en-US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BinaryReader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class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1CFF42-21DB-0B76-B64B-48616A08CC1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PeekChar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Read()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ReadBoolean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ReadByte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ReadChar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ReadDecimal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ReadInt32()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ReadString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Close()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8DBC787-6586-DB87-5AE6-E12F08FCB5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35631E-706D-6D8E-28E3-3FDD9748A5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437458-A211-88F5-1B67-449447493E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436523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353E-C86A-0915-B2C8-A1BE16B3C4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9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pc="-2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method that reads data from a binary file </a:t>
            </a:r>
            <a:br>
              <a:rPr lang="en-US" spc="-2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pc="-2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into a collection of Product objects</a:t>
            </a:r>
            <a:endParaRPr lang="en-US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8800EE-8943-2A61-2407-DDABDB6B771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static List&lt;Product&gt;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GetProducts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BinaryReader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binaryIn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new(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new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FileStream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(path,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FileMode.OpenOrCreate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FileAccess.Read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List&lt;Product&gt; products = new();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while 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binaryIn.PeekChar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!= -1)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Product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new()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Code =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binaryIn.ReadString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(),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Description =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binaryIn.ReadString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(),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Price =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binaryIn.ReadDecimal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products.Add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(product);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binaryIn.Close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return products;</a:t>
            </a:r>
          </a:p>
          <a:p>
            <a:r>
              <a:rPr lang="en-US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}</a:t>
            </a:r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C9A376-51E9-4A80-7F7E-0F75A48A46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C2C698-55D1-2F0A-1A4C-6556F189F4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8052EE-3895-122B-AB90-F307333BA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626982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4B3172-1092-FEA1-1BEE-24D34F2B3E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  <a:tab pos="1371600" algn="l"/>
                <a:tab pos="5486400" algn="r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class that works with a binary file (part 1)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3B5BAF-DFD8-5FFD-D78E-F52ACB3C098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namespace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ProductMaintenance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class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ProductDB</a:t>
            </a:r>
            <a:endParaRPr lang="en-US" sz="16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private const string Dir = @"C:\C#\Files\";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private const string Path = Dir + "Products.dat";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static List&lt;Product&gt;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GetProducts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if (!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Directory.Exists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(Dir))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Directory.CreateDirectory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(Dir);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using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BinaryReader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binaryIn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new(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new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FileStream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(Path,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FileMode.OpenOrCreate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FileAccess.Read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List&lt;Product&gt; products = new();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36328D-08CC-D916-CBA5-18CD16B019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E238A1-49B4-76C7-3DB1-9D5865DF33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761F17-E290-F413-90AC-55DEEC8C51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089379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F1CA0C-4D60-4245-CEDD-4F5F8795E6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  <a:tab pos="1371600" algn="l"/>
                <a:tab pos="5486400" algn="r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class that works with a binary file (part 2)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DDD57E-64B1-58EB-FB6C-E5991CE4E5A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while 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binaryIn.PeekChar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!= -1)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Product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new()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Code =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binaryIn.ReadString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(),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Description =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binaryIn.ReadString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(),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Price =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binaryIn.ReadDecimal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};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products.Add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(product);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return products;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7EF356-4E02-22AA-63E6-16588E5AB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AC6443-A727-2479-0F05-F23A599AAC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530F57-CCF4-3C5E-9F06-726DE1BB0B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565680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7CB435-69CA-E649-1590-FF53C9CDF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  <a:tab pos="1371600" algn="l"/>
                <a:tab pos="5486400" algn="r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class that works with a binary file (part 3)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2808D3-B485-8FC2-C167-66CE42EA6D9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static void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SaveProducts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List&lt;Product&gt; products)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using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BinaryWriter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binaryOut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new(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new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FileStream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(Path,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FileMode.Create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FileAccess.Write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foreach (Product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 products)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binaryOut.Write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product.Code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binaryOut.Write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product.Description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binaryOut.Write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product.Price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r>
              <a:rPr lang="en-US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}</a:t>
            </a:r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5895F9-6C51-E553-AB7D-0C5946D9D5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7E3887-5452-20E7-530E-34F8C7FC2B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34711A-F940-59C6-B9AE-7CC2D83103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15206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CC4DA6-FB84-8721-C255-FDAFB62E78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Common methods of the Directory class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DA462D-C01C-E939-A33F-ABCA5036ACE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Exists(</a:t>
            </a:r>
            <a:r>
              <a:rPr lang="en-US" sz="1800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path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CreateDirectory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800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path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Delete(</a:t>
            </a:r>
            <a:r>
              <a:rPr lang="en-US" sz="1800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path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Delete(</a:t>
            </a:r>
            <a:r>
              <a:rPr lang="en-US" sz="1800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path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recursive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C273BE7-D69C-C6C0-A0D3-B0C18242AE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82D185-760C-7873-DB3D-46177F46CD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A7992C-EFD6-0815-72CC-9513A86DF4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86282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E6B776-F4A9-D61B-ED07-C6376A9043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uses some of the Directory methods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B14986-5810-6F6E-B119-409E5F3AA8E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dir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@"C:\C#\Files\";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(!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Directory.Exists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dir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Directory.CreateDirectory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dir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7726783-EFD7-24C3-BBA2-882452A809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DA8DE6-C332-6AD3-D883-BF0D0DE183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A06378-5EBC-926A-2B56-8CA0441A8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86395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7DC685-7759-8C11-D427-80029CECEC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Common methods of the File class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ADB3F8-7335-841A-5144-52EA96FA0B8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Exists(</a:t>
            </a:r>
            <a:r>
              <a:rPr lang="en-US" sz="1800" b="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path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Delete(</a:t>
            </a:r>
            <a:r>
              <a:rPr lang="en-US" sz="1800" b="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path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Copy(</a:t>
            </a:r>
            <a:r>
              <a:rPr lang="en-US" sz="1800" b="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source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b="0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dest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Move(</a:t>
            </a:r>
            <a:r>
              <a:rPr lang="en-US" sz="1800" b="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source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b="0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dest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CDBBEA-0840-A608-0C15-94F302849B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4ABADB-1C88-1A20-D540-3510DD7D2C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ABABEF-8956-7D84-5C14-8A1EFBC08E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18778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D8AA18-119A-6567-0177-9054104BD2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uses some of the File methods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084B48-8B46-35C6-2725-DE390DEC05D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 path =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dir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"Products.txt";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(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File.Exists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(path))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File.Delete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(path);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34F994-9BA5-8F0A-EF67-E22B18EC9C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ED7FDB-24DE-D6A3-FD18-81A7345EFC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A4D45B-BEAA-EB89-EFE6-F7B74633C3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08698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E2E67D-CA97-2B0A-14FD-3C5D8B2208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text file displayed in a text editor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00DEA74-4282-F48B-DB8D-1234B4A833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5EFE82-09E5-9D3D-2B42-5BAC69BE41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9BBAA7-3B82-A341-E07B-83D40CE472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8</a:t>
            </a:fld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9" name="Content Placeholder 8" descr="Title describes image">
            <a:extLst>
              <a:ext uri="{FF2B5EF4-FFF2-40B4-BE49-F238E27FC236}">
                <a16:creationId xmlns:a16="http://schemas.microsoft.com/office/drawing/2014/main" id="{BCE87000-A0B2-D849-0A06-B1610443031A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914399" y="1143000"/>
            <a:ext cx="7239001" cy="1247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26050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211E2-C0B9-9E7D-246F-7847C1D975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binary file displayed in a text editor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C32C3DD-F40F-DD25-A053-76BC1B1128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367B47-6D77-6AE2-F949-6DE26B3D66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1AF9EA-BA6E-4F30-8266-110F77B45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9</a:t>
            </a:fld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7" name="Content Placeholder 6" descr="Title describes image">
            <a:extLst>
              <a:ext uri="{FF2B5EF4-FFF2-40B4-BE49-F238E27FC236}">
                <a16:creationId xmlns:a16="http://schemas.microsoft.com/office/drawing/2014/main" id="{7CE4FDDC-DA06-C70A-41B9-EA6CCDCE6C84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914400" y="1143000"/>
            <a:ext cx="7144117" cy="1143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7760594"/>
      </p:ext>
    </p:extLst>
  </p:cSld>
  <p:clrMapOvr>
    <a:masterClrMapping/>
  </p:clrMapOvr>
</p:sld>
</file>

<file path=ppt/theme/theme1.xml><?xml version="1.0" encoding="utf-8"?>
<a:theme xmlns:a="http://schemas.openxmlformats.org/drawingml/2006/main" name="Master slides_with_titles_logo">
  <a:themeElements>
    <a:clrScheme name="Master slide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Master slid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slide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MMA accessible slides - new format.potx" id="{3BEF52E8-6F00-47B7-9C38-C63A3A7ED98E}" vid="{BB247BD3-0825-4C9E-886F-3B62818F7E7F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MMA accessible slides - new format</Template>
  <TotalTime>97</TotalTime>
  <Words>2204</Words>
  <Application>Microsoft Office PowerPoint</Application>
  <PresentationFormat>On-screen Show (4:3)</PresentationFormat>
  <Paragraphs>434</Paragraphs>
  <Slides>35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1" baseType="lpstr">
      <vt:lpstr>Arial</vt:lpstr>
      <vt:lpstr>Arial Narrow</vt:lpstr>
      <vt:lpstr>Courier New</vt:lpstr>
      <vt:lpstr>Symbol</vt:lpstr>
      <vt:lpstr>Times New Roman</vt:lpstr>
      <vt:lpstr>Master slides_with_titles_logo</vt:lpstr>
      <vt:lpstr>Murach’s C# (8th Edition)</vt:lpstr>
      <vt:lpstr>Objectives</vt:lpstr>
      <vt:lpstr>System.IO classes used to work with files  and directories</vt:lpstr>
      <vt:lpstr>Common methods of the Directory class</vt:lpstr>
      <vt:lpstr>Code that uses some of the Directory methods</vt:lpstr>
      <vt:lpstr>Common methods of the File class</vt:lpstr>
      <vt:lpstr>Code that uses some of the File methods</vt:lpstr>
      <vt:lpstr>A text file displayed in a text editor</vt:lpstr>
      <vt:lpstr>A binary file displayed in a text editor</vt:lpstr>
      <vt:lpstr>Files and streams</vt:lpstr>
      <vt:lpstr>Members in the FileMode enumeration</vt:lpstr>
      <vt:lpstr>Members in the FileAccess enumeration</vt:lpstr>
      <vt:lpstr>Members in the FileShare enumeration</vt:lpstr>
      <vt:lpstr>Common method of the FileStream class</vt:lpstr>
      <vt:lpstr>Code that creates a FileStream object for writing</vt:lpstr>
      <vt:lpstr>Code that creates a new FileStream object  for reading</vt:lpstr>
      <vt:lpstr>Four exception classes for file I/O</vt:lpstr>
      <vt:lpstr>Code that uses exception classes</vt:lpstr>
      <vt:lpstr>Code that uses exception classes (continued)</vt:lpstr>
      <vt:lpstr>Common methods of the StreamWriter class</vt:lpstr>
      <vt:lpstr>A method that writes data from a collection  of Product objects to a text file</vt:lpstr>
      <vt:lpstr>Common methods of the StreamReader class</vt:lpstr>
      <vt:lpstr>A method that reads data from a text file </vt:lpstr>
      <vt:lpstr>A method that uses the using statement</vt:lpstr>
      <vt:lpstr>The same method with a using declaration</vt:lpstr>
      <vt:lpstr>A class that works with a text file (part 1)</vt:lpstr>
      <vt:lpstr>A class that works with a text file (part 2)</vt:lpstr>
      <vt:lpstr>A class that works with a text file (part 3)</vt:lpstr>
      <vt:lpstr>Common methods of the BinaryWriter class</vt:lpstr>
      <vt:lpstr>A method that writes data from a collection  of Product objects to a binary file</vt:lpstr>
      <vt:lpstr>Common methods of the BinaryReader class</vt:lpstr>
      <vt:lpstr>A method that reads data from a binary file  into a collection of Product objects</vt:lpstr>
      <vt:lpstr>A class that works with a binary file (part 1)</vt:lpstr>
      <vt:lpstr>A class that works with a binary file (part 2)</vt:lpstr>
      <vt:lpstr>A class that works with a binary file (part 3)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Murach’s C# (8th Edition)</dc:title>
  <dc:creator>Mike Murach</dc:creator>
  <cp:lastModifiedBy>Anne Boehm</cp:lastModifiedBy>
  <cp:revision>4</cp:revision>
  <cp:lastPrinted>2016-01-14T23:03:16Z</cp:lastPrinted>
  <dcterms:created xsi:type="dcterms:W3CDTF">2023-05-06T18:42:22Z</dcterms:created>
  <dcterms:modified xsi:type="dcterms:W3CDTF">2023-05-10T17:18:12Z</dcterms:modified>
</cp:coreProperties>
</file>